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42" r:id="rId1"/>
  </p:sldMasterIdLst>
  <p:handoutMasterIdLst>
    <p:handoutMasterId r:id="rId17"/>
  </p:handoutMasterIdLst>
  <p:sldIdLst>
    <p:sldId id="256" r:id="rId2"/>
    <p:sldId id="270" r:id="rId3"/>
    <p:sldId id="263" r:id="rId4"/>
    <p:sldId id="259" r:id="rId5"/>
    <p:sldId id="264" r:id="rId6"/>
    <p:sldId id="269" r:id="rId7"/>
    <p:sldId id="271" r:id="rId8"/>
    <p:sldId id="257" r:id="rId9"/>
    <p:sldId id="258" r:id="rId10"/>
    <p:sldId id="260" r:id="rId11"/>
    <p:sldId id="262" r:id="rId12"/>
    <p:sldId id="265" r:id="rId13"/>
    <p:sldId id="266" r:id="rId14"/>
    <p:sldId id="267" r:id="rId15"/>
    <p:sldId id="268" r:id="rId1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7F9AF-08DD-3B42-BA3B-78A44515C5BF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DF0B7-6E1B-4F45-A04F-2D806002A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3D8F-C4A9-41D8-8DD9-654C9CC04DEC}" type="datetime1">
              <a:rPr lang="en-US" smtClean="0"/>
              <a:pPr/>
              <a:t>4/11/14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B6EF64-FB19-411E-965E-9F52AA474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985D-41A0-4705-858A-FEEDE5B81603}" type="datetime1">
              <a:rPr lang="en-US" smtClean="0"/>
              <a:pPr/>
              <a:t>4/11/14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EB4237-2F80-9749-B053-DAED5554BF6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9C1119-571A-A347-A685-D08F45771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863" y="1231900"/>
            <a:ext cx="7583488" cy="1943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cs typeface="Times New Roman"/>
              </a:rPr>
              <a:t>Culture in Our School:</a:t>
            </a:r>
            <a:br>
              <a:rPr lang="en-US" sz="4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cs typeface="Times New Roman"/>
              </a:rPr>
            </a:br>
            <a:r>
              <a:rPr lang="en-US" sz="4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cs typeface="Times New Roman"/>
              </a:rPr>
              <a:t>Quantitative Research Study</a:t>
            </a:r>
            <a:endParaRPr lang="en-US" sz="48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163" y="3175000"/>
            <a:ext cx="7583487" cy="92859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Presented by 7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and 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 Students </a:t>
            </a:r>
          </a:p>
          <a:p>
            <a:pPr algn="ctr"/>
            <a:r>
              <a:rPr lang="en-US" sz="2400" b="1" dirty="0" smtClean="0"/>
              <a:t>in Culture &amp; Identity class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061" y="4667997"/>
            <a:ext cx="2175840" cy="194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0154" y="4667997"/>
            <a:ext cx="3543496" cy="13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44600"/>
            <a:ext cx="7632700" cy="48815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5000" b="1" u="sng" dirty="0" smtClean="0"/>
              <a:t>Kinder</a:t>
            </a:r>
          </a:p>
          <a:p>
            <a:pPr>
              <a:buNone/>
            </a:pPr>
            <a:r>
              <a:rPr lang="en-US" sz="5000" dirty="0" smtClean="0"/>
              <a:t>	</a:t>
            </a:r>
            <a:r>
              <a:rPr lang="en-US" sz="5000" dirty="0" smtClean="0">
                <a:latin typeface="Bernard MT Condensed"/>
                <a:cs typeface="Bernard MT Condensed"/>
              </a:rPr>
              <a:t>  Question 1:</a:t>
            </a:r>
            <a:r>
              <a:rPr lang="en-US" sz="5000" dirty="0" smtClean="0"/>
              <a:t> </a:t>
            </a:r>
            <a:r>
              <a:rPr lang="en-US" sz="5000" b="1" dirty="0" smtClean="0"/>
              <a:t>Do you know who this is </a:t>
            </a:r>
            <a:r>
              <a:rPr lang="en-US" sz="5000" dirty="0" smtClean="0"/>
              <a:t>?</a:t>
            </a:r>
          </a:p>
          <a:p>
            <a:pPr algn="ctr">
              <a:buNone/>
            </a:pPr>
            <a:r>
              <a:rPr lang="en-US" sz="5000" dirty="0" smtClean="0"/>
              <a:t>	</a:t>
            </a:r>
            <a:r>
              <a:rPr lang="en-US" sz="5000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0% (0/50) Could Identify</a:t>
            </a:r>
          </a:p>
          <a:p>
            <a:pPr>
              <a:buNone/>
            </a:pPr>
            <a:r>
              <a:rPr lang="en-US" sz="5000" dirty="0" smtClean="0"/>
              <a:t>      </a:t>
            </a:r>
            <a:r>
              <a:rPr lang="en-US" sz="5000" dirty="0" smtClean="0">
                <a:latin typeface="Bernard MT Condensed"/>
                <a:cs typeface="Bernard MT Condensed"/>
              </a:rPr>
              <a:t>Question 2:</a:t>
            </a:r>
            <a:r>
              <a:rPr lang="en-US" sz="5000" b="1" dirty="0" smtClean="0"/>
              <a:t>Do you know what he did ?</a:t>
            </a:r>
          </a:p>
          <a:p>
            <a:pPr algn="ctr">
              <a:buNone/>
            </a:pPr>
            <a:r>
              <a:rPr lang="en-US" sz="5000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	0% (0/50) Could Articulate</a:t>
            </a:r>
          </a:p>
          <a:p>
            <a:pPr>
              <a:buNone/>
            </a:pPr>
            <a:r>
              <a:rPr lang="en-US" sz="5000" u="sng" dirty="0" smtClean="0"/>
              <a:t>   </a:t>
            </a:r>
            <a:r>
              <a:rPr lang="en-US" sz="5000" b="1" u="sng" dirty="0" smtClean="0"/>
              <a:t>1</a:t>
            </a:r>
            <a:r>
              <a:rPr lang="en-US" sz="5000" b="1" u="sng" baseline="30000" dirty="0" smtClean="0"/>
              <a:t>st</a:t>
            </a:r>
            <a:r>
              <a:rPr lang="en-US" sz="5000" b="1" u="sng" dirty="0" smtClean="0"/>
              <a:t> Grade</a:t>
            </a:r>
          </a:p>
          <a:p>
            <a:pPr>
              <a:buNone/>
            </a:pPr>
            <a:r>
              <a:rPr lang="en-US" sz="5000" dirty="0" smtClean="0"/>
              <a:t>      </a:t>
            </a:r>
            <a:r>
              <a:rPr lang="en-US" sz="5000" dirty="0" smtClean="0">
                <a:latin typeface="Bernard MT Condensed"/>
                <a:cs typeface="Bernard MT Condensed"/>
              </a:rPr>
              <a:t>Question 1:</a:t>
            </a:r>
            <a:r>
              <a:rPr lang="en-US" sz="5000" dirty="0" smtClean="0"/>
              <a:t> </a:t>
            </a:r>
            <a:r>
              <a:rPr lang="en-US" sz="5000" b="1" dirty="0" smtClean="0"/>
              <a:t>Do you know who this is?</a:t>
            </a:r>
          </a:p>
          <a:p>
            <a:pPr>
              <a:buNone/>
            </a:pPr>
            <a:r>
              <a:rPr lang="en-US" sz="5000" dirty="0" smtClean="0"/>
              <a:t>	</a:t>
            </a:r>
            <a:r>
              <a:rPr lang="en-US" sz="5000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4% (2/50) Could Identify</a:t>
            </a:r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      </a:t>
            </a:r>
            <a:r>
              <a:rPr lang="en-US" sz="5000" dirty="0" smtClean="0">
                <a:latin typeface="Bernard MT Condensed"/>
                <a:cs typeface="Bernard MT Condensed"/>
              </a:rPr>
              <a:t>Question 2: </a:t>
            </a:r>
            <a:r>
              <a:rPr lang="en-US" sz="5000" b="1" dirty="0" smtClean="0"/>
              <a:t>Do you know what he did ?</a:t>
            </a:r>
          </a:p>
          <a:p>
            <a:pPr>
              <a:buNone/>
            </a:pPr>
            <a:r>
              <a:rPr lang="en-US" sz="5000" dirty="0" smtClean="0"/>
              <a:t>	</a:t>
            </a:r>
            <a:r>
              <a:rPr lang="en-US" sz="5000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0% (0/50) Could Articulate</a:t>
            </a:r>
            <a:endParaRPr lang="en-US" sz="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394200" y="1244600"/>
            <a:ext cx="458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u="sng" dirty="0" smtClean="0"/>
              <a:t> 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Grade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latin typeface="Bernard MT Condensed"/>
                <a:cs typeface="Bernard MT Condensed"/>
              </a:rPr>
              <a:t>Question 1:</a:t>
            </a:r>
            <a:r>
              <a:rPr lang="en-US" dirty="0" smtClean="0"/>
              <a:t> Do you know who this is 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0% (0/50) Could Identify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latin typeface="Bernard MT Condensed"/>
                <a:cs typeface="Bernard MT Condensed"/>
              </a:rPr>
              <a:t>Question 2: </a:t>
            </a:r>
            <a:r>
              <a:rPr lang="en-US" dirty="0" smtClean="0"/>
              <a:t>Do you know what he did 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0% (0/50) Could Articulate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   3</a:t>
            </a:r>
            <a:r>
              <a:rPr lang="en-US" u="sng" baseline="30000" dirty="0" smtClean="0"/>
              <a:t>rd</a:t>
            </a:r>
            <a:r>
              <a:rPr lang="en-US" u="sng" dirty="0" smtClean="0"/>
              <a:t> Grade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latin typeface="Bernard MT Condensed"/>
                <a:cs typeface="Bernard MT Condensed"/>
              </a:rPr>
              <a:t>Question 1: </a:t>
            </a:r>
            <a:r>
              <a:rPr lang="en-US" dirty="0" smtClean="0"/>
              <a:t>Do you know who this is 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2% (1/50) Could Identify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latin typeface="Bernard MT Condensed"/>
                <a:cs typeface="Bernard MT Condensed"/>
              </a:rPr>
              <a:t>Question 2: </a:t>
            </a:r>
            <a:r>
              <a:rPr lang="en-US" dirty="0" smtClean="0"/>
              <a:t>Can you tell me what he did 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0% (0/50) Could Articulate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u="sng" dirty="0" smtClean="0"/>
              <a:t>4</a:t>
            </a:r>
            <a:r>
              <a:rPr lang="en-US" sz="2800" u="sng" baseline="30000" dirty="0" smtClean="0"/>
              <a:t>th</a:t>
            </a:r>
            <a:r>
              <a:rPr lang="en-US" sz="2800" u="sng" dirty="0" smtClean="0"/>
              <a:t> grade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latin typeface="Bernard MT Condensed"/>
                <a:cs typeface="Bernard MT Condensed"/>
              </a:rPr>
              <a:t>	</a:t>
            </a:r>
            <a:r>
              <a:rPr lang="en-US" sz="2800" dirty="0" smtClean="0"/>
              <a:t>  </a:t>
            </a:r>
            <a:r>
              <a:rPr lang="en-US" sz="2800" dirty="0" smtClean="0">
                <a:latin typeface="Bernard MT Condensed"/>
                <a:cs typeface="Bernard MT Condensed"/>
              </a:rPr>
              <a:t>Question 1:</a:t>
            </a:r>
            <a:r>
              <a:rPr lang="en-US" sz="2800" dirty="0" smtClean="0"/>
              <a:t> Do you know who this is ?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0% (0/50) Could Identify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</a:t>
            </a:r>
            <a:r>
              <a:rPr lang="en-US" sz="2800" dirty="0" smtClean="0">
                <a:latin typeface="Bernard MT Condensed"/>
                <a:cs typeface="Bernard MT Condensed"/>
              </a:rPr>
              <a:t>Question 2: </a:t>
            </a:r>
            <a:r>
              <a:rPr lang="en-US" sz="2800" dirty="0" smtClean="0"/>
              <a:t>Do you know what he did ?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0% (0/50) Could Articulate</a:t>
            </a:r>
          </a:p>
          <a:p>
            <a:pPr>
              <a:buNone/>
            </a:pPr>
            <a:r>
              <a:rPr lang="en-US" sz="2800" u="sng" dirty="0" smtClean="0"/>
              <a:t>5</a:t>
            </a:r>
            <a:r>
              <a:rPr lang="en-US" sz="2800" u="sng" baseline="30000" dirty="0" smtClean="0"/>
              <a:t>th</a:t>
            </a:r>
            <a:r>
              <a:rPr lang="en-US" sz="2800" u="sng" dirty="0" smtClean="0"/>
              <a:t> grade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Bernard MT Condensed"/>
                <a:cs typeface="Bernard MT Condensed"/>
              </a:rPr>
              <a:t>Question 1:</a:t>
            </a:r>
            <a:r>
              <a:rPr lang="en-US" sz="2800" dirty="0" smtClean="0"/>
              <a:t> Do you know who this is ?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6% (3/50) Could Identify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</a:t>
            </a:r>
            <a:r>
              <a:rPr lang="en-US" sz="2800" dirty="0" smtClean="0">
                <a:latin typeface="Bernard MT Condensed"/>
                <a:cs typeface="Bernard MT Condensed"/>
              </a:rPr>
              <a:t>Question 2: </a:t>
            </a:r>
            <a:r>
              <a:rPr lang="en-US" sz="2800" dirty="0" smtClean="0"/>
              <a:t>Do you know what he did ?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0% (0/50) Could Articulate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700" u="sng" dirty="0" smtClean="0"/>
              <a:t>6</a:t>
            </a:r>
            <a:r>
              <a:rPr lang="en-US" sz="2700" u="sng" baseline="30000" dirty="0" smtClean="0"/>
              <a:t>th</a:t>
            </a:r>
            <a:r>
              <a:rPr lang="en-US" sz="2700" u="sng" dirty="0" smtClean="0"/>
              <a:t> grade</a:t>
            </a:r>
          </a:p>
          <a:p>
            <a:pPr>
              <a:buNone/>
            </a:pPr>
            <a:r>
              <a:rPr lang="en-US" dirty="0" smtClean="0">
                <a:latin typeface="Bernard MT Condensed"/>
                <a:cs typeface="Bernard MT Condensed"/>
              </a:rPr>
              <a:t>	Question1</a:t>
            </a:r>
            <a:r>
              <a:rPr lang="en-US" dirty="0" smtClean="0"/>
              <a:t>: Do you know who this is?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10% (10/50) Could Identify</a:t>
            </a:r>
            <a:r>
              <a:rPr lang="en-US" dirty="0" smtClean="0">
                <a:latin typeface="Bernard MT Condensed"/>
                <a:cs typeface="Bernard MT Condensed"/>
              </a:rPr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Bernard MT Condensed"/>
                <a:cs typeface="Bernard MT Condensed"/>
              </a:rPr>
              <a:t>Question 2: </a:t>
            </a:r>
            <a:r>
              <a:rPr lang="en-US" dirty="0" smtClean="0"/>
              <a:t>Do you know what he did 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4% (2/50) Could Articulate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Bernard MT Condensed"/>
                <a:cs typeface="Bernard MT Condensed"/>
              </a:rPr>
              <a:t>Question1</a:t>
            </a:r>
            <a:r>
              <a:rPr lang="en-US" dirty="0" smtClean="0"/>
              <a:t>: Do you know who this is?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38% (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19/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50) Could Identify</a:t>
            </a:r>
            <a:r>
              <a:rPr lang="en-US" dirty="0" smtClean="0">
                <a:latin typeface="Bernard MT Condensed"/>
                <a:cs typeface="Bernard MT Condensed"/>
              </a:rPr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Bernard MT Condensed"/>
                <a:cs typeface="Bernard MT Condensed"/>
              </a:rPr>
              <a:t>Question2</a:t>
            </a:r>
            <a:r>
              <a:rPr lang="en-US" dirty="0" smtClean="0"/>
              <a:t>: Do you know what he did?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18% 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(9/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50) Could Articulate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8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Bernard MT Condensed"/>
                <a:cs typeface="Bernard MT Condensed"/>
              </a:rPr>
              <a:t>Question1</a:t>
            </a:r>
            <a:r>
              <a:rPr lang="en-US" dirty="0" smtClean="0"/>
              <a:t>: Do you know who this is?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44% 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22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/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50) Could Identify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>
                <a:latin typeface="Bernard MT Condensed"/>
                <a:cs typeface="Bernard MT Condensed"/>
              </a:rPr>
              <a:t>Question2</a:t>
            </a:r>
            <a:r>
              <a:rPr lang="en-US" dirty="0" smtClean="0"/>
              <a:t>: Do you know what he did?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32</a:t>
            </a:r>
            <a:r>
              <a:rPr lang="en-US" b="1" smtClean="0">
                <a:solidFill>
                  <a:srgbClr val="FF0000"/>
                </a:solidFill>
                <a:latin typeface="Gill Sans Ultra Bold"/>
                <a:cs typeface="Gill Sans Ultra Bold"/>
              </a:rPr>
              <a:t>% </a:t>
            </a:r>
            <a:r>
              <a:rPr lang="en-US" b="1" smtClean="0">
                <a:solidFill>
                  <a:srgbClr val="FF0000"/>
                </a:solidFill>
                <a:latin typeface="Gill Sans Ultra Bold"/>
                <a:cs typeface="Gill Sans Ultra Bold"/>
              </a:rPr>
              <a:t>(16/</a:t>
            </a:r>
            <a:r>
              <a:rPr lang="en-US" b="1" dirty="0" smtClean="0">
                <a:solidFill>
                  <a:srgbClr val="FF0000"/>
                </a:solidFill>
                <a:latin typeface="Gill Sans Ultra Bold"/>
                <a:cs typeface="Gill Sans Ultra Bold"/>
              </a:rPr>
              <a:t>50) Could Articulate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pic>
        <p:nvPicPr>
          <p:cNvPr id="4" name="Content Placeholder 3" descr="images-3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4692" r="-44692"/>
          <a:stretch>
            <a:fillRect/>
          </a:stretch>
        </p:blipFill>
        <p:spPr>
          <a:xfrm>
            <a:off x="3547020" y="2155904"/>
            <a:ext cx="7489280" cy="3902036"/>
          </a:xfrm>
        </p:spPr>
      </p:pic>
      <p:sp>
        <p:nvSpPr>
          <p:cNvPr id="5" name="TextBox 4"/>
          <p:cNvSpPr txBox="1"/>
          <p:nvPr/>
        </p:nvSpPr>
        <p:spPr>
          <a:xfrm>
            <a:off x="812800" y="1554162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TREE METAPHOR </a:t>
            </a:r>
          </a:p>
          <a:p>
            <a:endParaRPr lang="en-US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12800" y="2385159"/>
            <a:ext cx="3670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CULTURA CURA</a:t>
            </a:r>
          </a:p>
          <a:p>
            <a:pPr>
              <a:buFont typeface="Arial"/>
              <a:buChar char="•"/>
            </a:pPr>
            <a:endParaRPr lang="en-US" sz="2400" b="1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4900" y="3263900"/>
            <a:ext cx="47371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DEMOGRAPHICS OF </a:t>
            </a:r>
          </a:p>
          <a:p>
            <a:r>
              <a:rPr lang="en-US" sz="2400" b="1" dirty="0" smtClean="0"/>
              <a:t>MUELLER CHARTER SCHOOL</a:t>
            </a:r>
          </a:p>
          <a:p>
            <a:pPr lvl="1"/>
            <a:r>
              <a:rPr lang="en-US" sz="2400" b="1" dirty="0" smtClean="0"/>
              <a:t> * 937 STUDENTS – 90%  (CDE)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4900" y="4902200"/>
            <a:ext cx="6997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CHANGING DEMOGRAPHICS OF CALIFORNIA </a:t>
            </a:r>
          </a:p>
          <a:p>
            <a:pPr lvl="1"/>
            <a:r>
              <a:rPr lang="en-US" sz="2400" b="1" dirty="0" smtClean="0"/>
              <a:t>* 14 MILLION LATINOS – 39%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Literature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i="1" dirty="0" smtClean="0"/>
              <a:t>culturally relevant education </a:t>
            </a:r>
            <a:r>
              <a:rPr lang="en-US" dirty="0" smtClean="0"/>
              <a:t>is one that honors the expectations and cultural patterns of the group that is being served. </a:t>
            </a:r>
          </a:p>
          <a:p>
            <a:r>
              <a:rPr lang="en-US" dirty="0" smtClean="0"/>
              <a:t>The students’ language and culture are built into routines and structure of the school. </a:t>
            </a:r>
          </a:p>
          <a:p>
            <a:r>
              <a:rPr lang="en-US" dirty="0" smtClean="0"/>
              <a:t>Despite building pride in students culture, it improves achievement of students.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“</a:t>
            </a:r>
            <a:r>
              <a:rPr lang="en-US" sz="3459" b="1" dirty="0" smtClean="0"/>
              <a:t>Juniors taking Mexican American Studies (MAS) courses are more likely than their peers to pass the reading and writing test.”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</a:t>
            </a:r>
            <a:r>
              <a:rPr lang="en-US" sz="2595" dirty="0" smtClean="0"/>
              <a:t>The Tucson Unified School District analysis was conducted by David Scott director of Accountability and research , reporting to TUSD superintendent Dr. John </a:t>
            </a:r>
            <a:r>
              <a:rPr lang="en-US" sz="2595" dirty="0" err="1" smtClean="0"/>
              <a:t>Pedicone</a:t>
            </a:r>
            <a:endParaRPr lang="en-US" sz="2595" dirty="0" smtClean="0"/>
          </a:p>
          <a:p>
            <a:pPr>
              <a:buNone/>
            </a:pPr>
            <a:endParaRPr lang="en-US" sz="2595" dirty="0" smtClean="0"/>
          </a:p>
          <a:p>
            <a:pPr>
              <a:buNone/>
            </a:pPr>
            <a:r>
              <a:rPr lang="en-US" sz="2595" dirty="0" smtClean="0"/>
              <a:t>Texas Data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		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In a study during 2009, conducted by </a:t>
            </a:r>
            <a:r>
              <a:rPr lang="en-US" dirty="0" err="1" smtClean="0"/>
              <a:t>Piggat</a:t>
            </a:r>
            <a:r>
              <a:rPr lang="en-US" dirty="0" smtClean="0"/>
              <a:t>, 17 African American (ranging from freshman to seniors) were interviewed.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The results indicated that those who had extended knowledge of black history/heritage had higher academic achievement.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Findings of this research suggests:</a:t>
            </a:r>
          </a:p>
          <a:p>
            <a:r>
              <a:rPr lang="en-US" dirty="0" smtClean="0"/>
              <a:t>Teachers need to try to bring students’ heritage and community in to the classrooms; this way students will connect and receive a cultural and relevant education.</a:t>
            </a:r>
          </a:p>
          <a:p>
            <a:r>
              <a:rPr lang="en-US" dirty="0" smtClean="0"/>
              <a:t> Lack of cultural relevant education can disrupt learning in any classroom</a:t>
            </a:r>
          </a:p>
          <a:p>
            <a:r>
              <a:rPr lang="en-US" dirty="0" smtClean="0"/>
              <a:t> This type of education can help students hold a high academic standard.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4400" dirty="0" smtClean="0"/>
              <a:t>Do the students at Mueller Charter School learn about their culture?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Research</a:t>
            </a:r>
          </a:p>
          <a:p>
            <a:pPr lvl="1"/>
            <a:r>
              <a:rPr lang="en-US" dirty="0" smtClean="0"/>
              <a:t>Numerical Analysis (statistics, percentages, etc.)</a:t>
            </a:r>
          </a:p>
          <a:p>
            <a:r>
              <a:rPr lang="en-US" dirty="0" smtClean="0"/>
              <a:t>Research Participants-  Kinder-8</a:t>
            </a:r>
            <a:r>
              <a:rPr lang="en-US" baseline="30000" dirty="0" smtClean="0"/>
              <a:t>th</a:t>
            </a:r>
            <a:r>
              <a:rPr lang="en-US" dirty="0" smtClean="0"/>
              <a:t> grade	</a:t>
            </a:r>
          </a:p>
          <a:p>
            <a:pPr lvl="1"/>
            <a:r>
              <a:rPr lang="en-US" dirty="0" smtClean="0"/>
              <a:t>Random Study</a:t>
            </a:r>
          </a:p>
          <a:p>
            <a:pPr lvl="1"/>
            <a:r>
              <a:rPr lang="en-US" dirty="0" smtClean="0"/>
              <a:t>50 Students per grade level</a:t>
            </a:r>
          </a:p>
          <a:p>
            <a:pPr lvl="1"/>
            <a:r>
              <a:rPr lang="en-US" dirty="0" smtClean="0"/>
              <a:t>Before/During/Afterschool</a:t>
            </a:r>
          </a:p>
          <a:p>
            <a:r>
              <a:rPr lang="en-US" dirty="0" smtClean="0"/>
              <a:t>Method of Research</a:t>
            </a:r>
          </a:p>
          <a:p>
            <a:pPr lvl="1"/>
            <a:r>
              <a:rPr lang="en-US" dirty="0" smtClean="0"/>
              <a:t>Survey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#1  	Do you know who this is?</a:t>
            </a:r>
          </a:p>
          <a:p>
            <a:r>
              <a:rPr lang="en-US" dirty="0" smtClean="0"/>
              <a:t>Question #2 	Do you know what he did ?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7033" y="2778652"/>
            <a:ext cx="2917511" cy="311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5042</TotalTime>
  <Words>753</Words>
  <Application>Microsoft Macintosh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Culture in Our School: Quantitative Research Study</vt:lpstr>
      <vt:lpstr>LITERATURE REVIEW</vt:lpstr>
      <vt:lpstr>Literature Review</vt:lpstr>
      <vt:lpstr>Literature Review</vt:lpstr>
      <vt:lpstr>Literature Review</vt:lpstr>
      <vt:lpstr>Literature review</vt:lpstr>
      <vt:lpstr>Research question:</vt:lpstr>
      <vt:lpstr>Methodology </vt:lpstr>
      <vt:lpstr>Survey </vt:lpstr>
      <vt:lpstr>The Results</vt:lpstr>
      <vt:lpstr>Results</vt:lpstr>
      <vt:lpstr>Results</vt:lpstr>
      <vt:lpstr>Results</vt:lpstr>
      <vt:lpstr>Results</vt:lpstr>
      <vt:lpstr>Discussion &amp; Implications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in our schools</dc:title>
  <dc:creator>Mueller Charter School</dc:creator>
  <cp:lastModifiedBy>Mueller Charter School</cp:lastModifiedBy>
  <cp:revision>31</cp:revision>
  <cp:lastPrinted>2014-04-09T22:08:58Z</cp:lastPrinted>
  <dcterms:created xsi:type="dcterms:W3CDTF">2014-04-11T15:46:41Z</dcterms:created>
  <dcterms:modified xsi:type="dcterms:W3CDTF">2014-04-11T16:49:32Z</dcterms:modified>
</cp:coreProperties>
</file>